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1"/>
  </p:notesMasterIdLst>
  <p:handoutMasterIdLst>
    <p:handoutMasterId r:id="rId52"/>
  </p:handoutMasterIdLst>
  <p:sldIdLst>
    <p:sldId id="316" r:id="rId2"/>
    <p:sldId id="592" r:id="rId3"/>
    <p:sldId id="580" r:id="rId4"/>
    <p:sldId id="483" r:id="rId5"/>
    <p:sldId id="773" r:id="rId6"/>
    <p:sldId id="774" r:id="rId7"/>
    <p:sldId id="776" r:id="rId8"/>
    <p:sldId id="832" r:id="rId9"/>
    <p:sldId id="761" r:id="rId10"/>
    <p:sldId id="762" r:id="rId11"/>
    <p:sldId id="763" r:id="rId12"/>
    <p:sldId id="767" r:id="rId13"/>
    <p:sldId id="771" r:id="rId14"/>
    <p:sldId id="791" r:id="rId15"/>
    <p:sldId id="827" r:id="rId16"/>
    <p:sldId id="795" r:id="rId17"/>
    <p:sldId id="796" r:id="rId18"/>
    <p:sldId id="654" r:id="rId19"/>
    <p:sldId id="825" r:id="rId20"/>
    <p:sldId id="826" r:id="rId21"/>
    <p:sldId id="723" r:id="rId22"/>
    <p:sldId id="734" r:id="rId23"/>
    <p:sldId id="736" r:id="rId24"/>
    <p:sldId id="737" r:id="rId25"/>
    <p:sldId id="738" r:id="rId26"/>
    <p:sldId id="743" r:id="rId27"/>
    <p:sldId id="745" r:id="rId28"/>
    <p:sldId id="753" r:id="rId29"/>
    <p:sldId id="746" r:id="rId30"/>
    <p:sldId id="757" r:id="rId31"/>
    <p:sldId id="759" r:id="rId32"/>
    <p:sldId id="760" r:id="rId33"/>
    <p:sldId id="705" r:id="rId34"/>
    <p:sldId id="707" r:id="rId35"/>
    <p:sldId id="708" r:id="rId36"/>
    <p:sldId id="709" r:id="rId37"/>
    <p:sldId id="711" r:id="rId38"/>
    <p:sldId id="805" r:id="rId39"/>
    <p:sldId id="800" r:id="rId40"/>
    <p:sldId id="823" r:id="rId41"/>
    <p:sldId id="829" r:id="rId42"/>
    <p:sldId id="830" r:id="rId43"/>
    <p:sldId id="831" r:id="rId44"/>
    <p:sldId id="817" r:id="rId45"/>
    <p:sldId id="819" r:id="rId46"/>
    <p:sldId id="820" r:id="rId47"/>
    <p:sldId id="822" r:id="rId48"/>
    <p:sldId id="606" r:id="rId49"/>
    <p:sldId id="323" r:id="rId5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 Kulshresht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DAD9D6"/>
    <a:srgbClr val="3B8640"/>
    <a:srgbClr val="818A8F"/>
    <a:srgbClr val="44697D"/>
    <a:srgbClr val="000000"/>
    <a:srgbClr val="1E1E1E"/>
    <a:srgbClr val="4EB139"/>
    <a:srgbClr val="E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8" autoAdjust="0"/>
    <p:restoredTop sz="85290" autoAdjust="0"/>
  </p:normalViewPr>
  <p:slideViewPr>
    <p:cSldViewPr snapToGrid="0" snapToObjects="1">
      <p:cViewPr>
        <p:scale>
          <a:sx n="94" d="100"/>
          <a:sy n="94" d="100"/>
        </p:scale>
        <p:origin x="-952" y="-72"/>
      </p:cViewPr>
      <p:guideLst>
        <p:guide orient="horz" pos="2160"/>
        <p:guide orient="horz" pos="2323"/>
        <p:guide orient="horz" pos="3294"/>
        <p:guide orient="horz" pos="2465"/>
        <p:guide orient="horz" pos="3503"/>
        <p:guide pos="3840"/>
        <p:guide pos="6756"/>
        <p:guide pos="248"/>
        <p:guide pos="7573"/>
        <p:guide pos="2751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5" d="100"/>
        <a:sy n="95" d="100"/>
      </p:scale>
      <p:origin x="0" y="1424"/>
    </p:cViewPr>
  </p:sorterViewPr>
  <p:notesViewPr>
    <p:cSldViewPr>
      <p:cViewPr>
        <p:scale>
          <a:sx n="205" d="100"/>
          <a:sy n="205" d="100"/>
        </p:scale>
        <p:origin x="-2232" y="3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commentAuthors" Target="commentAuthors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b="0" dirty="0" smtClean="0"/>
              <a:t>User provides KDC Admin Account credentials to </a:t>
            </a:r>
            <a:r>
              <a:rPr lang="en-US" b="0" dirty="0" err="1" smtClean="0"/>
              <a:t>Ambari</a:t>
            </a:r>
            <a:endParaRPr lang="en-US" b="0" dirty="0" smtClean="0"/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connects to KDC, creates principals (Service and </a:t>
            </a:r>
            <a:r>
              <a:rPr lang="en-US" b="0" dirty="0" err="1" smtClean="0"/>
              <a:t>Ambari</a:t>
            </a:r>
            <a:r>
              <a:rPr lang="en-US" b="0" dirty="0" smtClean="0"/>
              <a:t>) needed for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generates </a:t>
            </a:r>
            <a:r>
              <a:rPr lang="en-US" b="0" dirty="0" err="1" smtClean="0"/>
              <a:t>keytabs</a:t>
            </a:r>
            <a:r>
              <a:rPr lang="en-US" b="0" dirty="0" smtClean="0"/>
              <a:t> for the principals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distributes </a:t>
            </a:r>
            <a:r>
              <a:rPr lang="en-US" b="0" dirty="0" err="1" smtClean="0"/>
              <a:t>keytabs</a:t>
            </a:r>
            <a:r>
              <a:rPr lang="en-US" b="0" dirty="0" smtClean="0"/>
              <a:t> to </a:t>
            </a:r>
            <a:r>
              <a:rPr lang="en-US" b="0" dirty="0" err="1" smtClean="0"/>
              <a:t>Ambari</a:t>
            </a:r>
            <a:r>
              <a:rPr lang="en-US" b="0" dirty="0" smtClean="0"/>
              <a:t> Server and cluster hosts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discards the KDC Admin Account credentials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 upgrade?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Steps of overall upgrade process</a:t>
            </a:r>
          </a:p>
          <a:p>
            <a:r>
              <a:rPr lang="en-US" dirty="0" smtClean="0"/>
              <a:t>Backup</a:t>
            </a:r>
            <a:r>
              <a:rPr lang="en-US" baseline="0" dirty="0" smtClean="0"/>
              <a:t> of critical cluster metadata</a:t>
            </a:r>
          </a:p>
          <a:p>
            <a:r>
              <a:rPr lang="en-US" baseline="0" dirty="0" smtClean="0"/>
              <a:t>Change the </a:t>
            </a:r>
            <a:r>
              <a:rPr lang="en-US" baseline="0" dirty="0" err="1" smtClean="0"/>
              <a:t>symlinks</a:t>
            </a: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5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r>
              <a:rPr lang="en-US" dirty="0" smtClean="0"/>
              <a:t>Key Difference</a:t>
            </a:r>
            <a:r>
              <a:rPr lang="en-US" baseline="0" dirty="0" smtClean="0"/>
              <a:t> is there is a downtime in Express Upgrade as all the services are down once.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Rolling Upgrade: </a:t>
            </a:r>
            <a:r>
              <a:rPr lang="en-US" dirty="0" smtClean="0">
                <a:solidFill>
                  <a:schemeClr val="bg1"/>
                </a:solidFill>
              </a:rPr>
              <a:t>Orchestrates the cluster upgrade in an order that is meant to preserve cluster operation and minimize service impact. The tradeoff is more stringent prerequisites and a longer upgrade time.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Express Upgrade: Orchestrates the cluster upgrade in an order that will incur cluster downtime. This method has less stringent prerequisites but completes in a faster upgrade time.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19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Service Check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</a:t>
            </a:r>
            <a:r>
              <a:rPr lang="en-US" sz="1400" b="1" dirty="0" smtClean="0"/>
              <a:t>automatically skip any Service Check failures</a:t>
            </a:r>
            <a:r>
              <a:rPr lang="en-US" sz="1400" dirty="0" smtClean="0"/>
              <a:t> and complete the task without requiring user intervention to continue. After all the Service Checks have run in a task, you will be presented with summary of the failures and an option to continue the upgrade or pause.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Slave Component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autom</a:t>
            </a:r>
            <a:r>
              <a:rPr lang="en-US" sz="1400" b="1" dirty="0" smtClean="0"/>
              <a:t>atically skip any Slave Component failures </a:t>
            </a:r>
            <a:r>
              <a:rPr lang="en-US" sz="1400" dirty="0" smtClean="0"/>
              <a:t>and complete the task of upgrading Slave components without requiring user intervention to continue. After all Slave Components have been upgraded, you will be presented with a summary of the failures and an option to continue the upgrade or pause.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2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5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anatomy of </a:t>
            </a:r>
            <a:r>
              <a:rPr lang="en-US" dirty="0" err="1" smtClean="0"/>
              <a:t>Ambari</a:t>
            </a:r>
            <a:endParaRPr lang="en-US" dirty="0" smtClean="0"/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Stacks: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add new Services beyond Stack,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customize a Stack for customer specific environments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Views: To extend and customize the </a:t>
            </a:r>
            <a:r>
              <a:rPr lang="en-US" sz="2400" dirty="0" err="1" smtClean="0">
                <a:solidFill>
                  <a:srgbClr val="1E1E1E"/>
                </a:solidFill>
                <a:latin typeface="Arial"/>
              </a:rPr>
              <a:t>Ambari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 Web UI,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Add new capabilities, customize existing capabilities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Stack: A</a:t>
            </a:r>
            <a:r>
              <a:rPr lang="en-US" sz="1400" dirty="0" smtClean="0"/>
              <a:t> set of Services,</a:t>
            </a:r>
            <a:r>
              <a:rPr lang="en-US" sz="1400" baseline="0" dirty="0" smtClean="0"/>
              <a:t> </a:t>
            </a:r>
            <a:r>
              <a:rPr lang="en-US" sz="1400" dirty="0" smtClean="0"/>
              <a:t>where to obtain the software packages and how to manage the lifecycle. (HDP 2.5, HDP 2.6)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Service: Defines the Components that make-up the Service. (HDFS, YARN, HIVE, SPARK)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Component: The building-blocks</a:t>
            </a:r>
            <a:r>
              <a:rPr lang="en-US" sz="1400" baseline="0" dirty="0" smtClean="0"/>
              <a:t> of a Service, that adhere to a certain lifecycle. (</a:t>
            </a:r>
            <a:r>
              <a:rPr lang="en-US" sz="1400" dirty="0" smtClean="0"/>
              <a:t>NAMENODE, DATANODE</a:t>
            </a:r>
            <a:r>
              <a:rPr lang="en-US" sz="1400" baseline="0" dirty="0" smtClean="0"/>
              <a:t>)</a:t>
            </a:r>
            <a:endParaRPr lang="en-US" sz="1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Overrides any Service definitions, commands and configurations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Adds new Services specific to this Stack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Defines a set of Service definitions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Default service configurations and command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9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the guesswork out of cluster configuration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Driven by Stack definition</a:t>
            </a:r>
          </a:p>
          <a:p>
            <a:r>
              <a:rPr lang="en-US" dirty="0" smtClean="0"/>
              <a:t>Intuitive layout and grouping of configurations</a:t>
            </a:r>
          </a:p>
          <a:p>
            <a:r>
              <a:rPr lang="en-US" dirty="0" smtClean="0"/>
              <a:t>Smart UI controls to make it easier to set values</a:t>
            </a:r>
          </a:p>
          <a:p>
            <a:r>
              <a:rPr lang="en-US" dirty="0" smtClean="0"/>
              <a:t>Recommendations and cross-service dependency checks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Developers can extend the </a:t>
            </a:r>
            <a:r>
              <a:rPr lang="en-US" dirty="0" err="1" smtClean="0"/>
              <a:t>Ambari</a:t>
            </a:r>
            <a:r>
              <a:rPr lang="en-US" dirty="0" smtClean="0"/>
              <a:t> Web interface: Views expose custom UI features for </a:t>
            </a:r>
            <a:r>
              <a:rPr lang="en-US" dirty="0" err="1" smtClean="0"/>
              <a:t>Hadoop</a:t>
            </a:r>
            <a:r>
              <a:rPr lang="en-US" dirty="0" smtClean="0"/>
              <a:t> Services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Ambari</a:t>
            </a:r>
            <a:r>
              <a:rPr lang="en-US" baseline="0" dirty="0" smtClean="0"/>
              <a:t> </a:t>
            </a:r>
            <a:r>
              <a:rPr lang="en-US" dirty="0" smtClean="0"/>
              <a:t>Admin can entitle Views to </a:t>
            </a:r>
            <a:r>
              <a:rPr lang="en-US" dirty="0" err="1" smtClean="0"/>
              <a:t>Ambari</a:t>
            </a:r>
            <a:r>
              <a:rPr lang="en-US" dirty="0" smtClean="0"/>
              <a:t> Web users: Entitlements framework for controlling access to Views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version of </a:t>
            </a:r>
            <a:r>
              <a:rPr lang="en-US" dirty="0" err="1" smtClean="0"/>
              <a:t>Hadoop</a:t>
            </a:r>
            <a:r>
              <a:rPr lang="en-US" baseline="0" dirty="0" smtClean="0"/>
              <a:t> terminal</a:t>
            </a:r>
          </a:p>
          <a:p>
            <a:r>
              <a:rPr lang="en-US" baseline="0" dirty="0" smtClean="0"/>
              <a:t>All the terminal operations like create directory, copy file, remove file, </a:t>
            </a:r>
            <a:r>
              <a:rPr lang="en-US" baseline="0" dirty="0" err="1" smtClean="0"/>
              <a:t>chmod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are possible through this UI.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 Monitors send system-level metrics to Collector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Sinks send Hadoop-level metrics to Collector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Metrics Collector service stores and aggregates metrics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err="1" smtClean="0"/>
              <a:t>Ambari</a:t>
            </a:r>
            <a:r>
              <a:rPr lang="en-US" dirty="0" smtClean="0"/>
              <a:t> exposes REST API for metrics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9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project for Hive</a:t>
            </a:r>
            <a:r>
              <a:rPr lang="en-US" baseline="0" dirty="0" smtClean="0"/>
              <a:t> Query Engine</a:t>
            </a:r>
          </a:p>
          <a:p>
            <a:r>
              <a:rPr lang="en-US" baseline="0" dirty="0" smtClean="0"/>
              <a:t>Can execute queries, multiple queries through UI. Can 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Can </a:t>
            </a:r>
            <a:r>
              <a:rPr lang="en-US" baseline="0" dirty="0" smtClean="0"/>
              <a:t>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0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b="1" dirty="0" smtClean="0"/>
              <a:t>What: Create and manage multiple notification targets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Control who gets notified when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Why: Filter by severity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Send only certain notifications to certain targets based on severity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How: Control dispatch method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Support for EMAIL + SNMP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8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REST APIs</a:t>
            </a:r>
            <a:r>
              <a:rPr lang="en-US" baseline="0" dirty="0" smtClean="0"/>
              <a:t> for alerts.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</a:t>
            </a:r>
            <a:r>
              <a:rPr lang="en-US" dirty="0" smtClean="0"/>
              <a:t>2017. </a:t>
            </a:r>
            <a:r>
              <a:rPr lang="en-US" dirty="0"/>
              <a:t>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</a:t>
            </a:r>
            <a:r>
              <a:rPr lang="en-US" dirty="0" smtClean="0"/>
              <a:t>2017. </a:t>
            </a:r>
            <a:r>
              <a:rPr lang="en-US" dirty="0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</a:t>
            </a:r>
            <a:r>
              <a:rPr lang="en-US" dirty="0" smtClean="0"/>
              <a:t>2017. </a:t>
            </a:r>
            <a:r>
              <a:rPr lang="en-US" dirty="0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</a:t>
            </a:r>
            <a:r>
              <a:rPr lang="en-US" dirty="0" smtClean="0"/>
              <a:t>2017. </a:t>
            </a:r>
            <a:r>
              <a:rPr lang="en-US" dirty="0"/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97253" y="7678494"/>
            <a:ext cx="5535003" cy="2958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109746" tIns="109746" rIns="109746" bIns="109746" rtlCol="0" anchor="ctr" anchorCtr="0">
            <a:noAutofit/>
          </a:bodyPr>
          <a:lstStyle/>
          <a:p>
            <a:pPr algn="ctr"/>
            <a:r>
              <a:rPr lang="en-US" sz="13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132772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2200">
                <a:solidFill>
                  <a:srgbClr val="1E1E1E"/>
                </a:solidFill>
              </a:defRPr>
            </a:lvl3pPr>
            <a:lvl4pPr marL="474425" indent="-192438" defTabSz="-201964">
              <a:spcBef>
                <a:spcPts val="931"/>
              </a:spcBef>
              <a:spcAft>
                <a:spcPts val="0"/>
              </a:spcAft>
              <a:defRPr sz="1900" baseline="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38056" y="132391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200">
                <a:solidFill>
                  <a:srgbClr val="1E1E1E"/>
                </a:solidFill>
              </a:defRPr>
            </a:lvl3pPr>
            <a:lvl4pPr marL="470614" indent="-205774">
              <a:spcBef>
                <a:spcPts val="931"/>
              </a:spcBef>
              <a:spcAft>
                <a:spcPts val="0"/>
              </a:spcAft>
              <a:defRPr sz="190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"/>
            <a:ext cx="14630400" cy="4768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3066" y="2056475"/>
            <a:ext cx="13215815" cy="2712314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544830">
              <a:spcAft>
                <a:spcPts val="0"/>
              </a:spcAft>
              <a:tabLst/>
              <a:defRPr sz="576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066" y="4867558"/>
            <a:ext cx="13215815" cy="1153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6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</a:t>
            </a:r>
            <a:r>
              <a:rPr lang="en-US" sz="108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– </a:t>
            </a:r>
            <a:r>
              <a:rPr lang="en-US" sz="1080" smtClean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2017.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  <p:sldLayoutId id="2147483793" r:id="rId18"/>
    <p:sldLayoutId id="2147483796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bari.apache.org" TargetMode="External"/><Relationship Id="rId4" Type="http://schemas.openxmlformats.org/officeDocument/2006/relationships/hyperlink" Target="https://cwiki.apache.org/confluence/display/AMBARI" TargetMode="External"/><Relationship Id="rId5" Type="http://schemas.openxmlformats.org/officeDocument/2006/relationships/hyperlink" Target="https://issues.apache.org/jira/browse/AMBARI" TargetMode="External"/><Relationship Id="rId6" Type="http://schemas.openxmlformats.org/officeDocument/2006/relationships/hyperlink" Target="https://cwiki.apache.org/confluence/pages/viewpage.action?pageId=38571133" TargetMode="External"/><Relationship Id="rId7" Type="http://schemas.openxmlformats.org/officeDocument/2006/relationships/hyperlink" Target="https://cwiki.apache.org/confluence/display/AMBARI/Blueprints" TargetMode="External"/><Relationship Id="rId8" Type="http://schemas.openxmlformats.org/officeDocument/2006/relationships/hyperlink" Target="https://cwiki.apache.org/confluence/display/AMBARI/View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3715395"/>
            <a:ext cx="8156633" cy="74951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841494" y="4650218"/>
            <a:ext cx="7644384" cy="1006942"/>
          </a:xfrm>
        </p:spPr>
        <p:txBody>
          <a:bodyPr/>
          <a:lstStyle/>
          <a:p>
            <a:r>
              <a:rPr lang="en-US" dirty="0" err="1" smtClean="0"/>
              <a:t>Nitiraj</a:t>
            </a:r>
            <a:r>
              <a:rPr lang="en-US" dirty="0" smtClean="0"/>
              <a:t> </a:t>
            </a:r>
            <a:r>
              <a:rPr lang="en-US" dirty="0" err="1" smtClean="0"/>
              <a:t>Rathore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Pallav Kulshreshtha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904100"/>
            <a:ext cx="7644384" cy="484748"/>
          </a:xfrm>
        </p:spPr>
        <p:txBody>
          <a:bodyPr/>
          <a:lstStyle/>
          <a:p>
            <a:r>
              <a:rPr lang="en-US" dirty="0" smtClean="0"/>
              <a:t>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Visibility into Cluster Health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Centralized </a:t>
            </a:r>
            <a:r>
              <a:rPr lang="en-US" dirty="0"/>
              <a:t>management of </a:t>
            </a:r>
            <a:r>
              <a:rPr lang="en-US" dirty="0" smtClean="0"/>
              <a:t>Health Alerts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Pre-defined alerts, configured </a:t>
            </a:r>
            <a:r>
              <a:rPr lang="en-US" dirty="0"/>
              <a:t>by </a:t>
            </a:r>
            <a:r>
              <a:rPr lang="en-US" dirty="0" smtClean="0"/>
              <a:t>default on cluster install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92" y="2969395"/>
            <a:ext cx="8830487" cy="43624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2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Alerts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Control thresholds, check intervals and response 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88" y="2429301"/>
            <a:ext cx="8707971" cy="4777696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2506009" y="4818149"/>
            <a:ext cx="845107" cy="8728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the Check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/>
              <a:t>Set globally for all alerts, or override for </a:t>
            </a:r>
            <a:r>
              <a:rPr lang="en-US" dirty="0" smtClean="0"/>
              <a:t>a specific alert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96" y="3181183"/>
            <a:ext cx="4243857" cy="267158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67" y="433701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Global Setting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17" y="3026544"/>
            <a:ext cx="4431198" cy="2800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633088" y="505590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Alert Override</a:t>
            </a:r>
          </a:p>
        </p:txBody>
      </p:sp>
    </p:spTree>
    <p:extLst>
      <p:ext uri="{BB962C8B-B14F-4D97-AF65-F5344CB8AC3E}">
        <p14:creationId xmlns:p14="http://schemas.microsoft.com/office/powerpoint/2010/main" val="14404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Alerting System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0" y="1273175"/>
            <a:ext cx="6148388" cy="5946775"/>
          </a:xfrm>
        </p:spPr>
        <p:txBody>
          <a:bodyPr>
            <a:norm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User creates or modifies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reads alert definitions from Stack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sends alert definitions to Agents and Agent schedules instance checks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Agents reports alert instance status in the heartbeat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responds to alert instance status changes and dispatches notifications (if applicable)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8249583" y="2063212"/>
            <a:ext cx="2418395" cy="1812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2" name="Oval 11"/>
          <p:cNvSpPr/>
          <p:nvPr/>
        </p:nvSpPr>
        <p:spPr>
          <a:xfrm>
            <a:off x="7371006" y="2368038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7904407" y="2634738"/>
            <a:ext cx="345176" cy="663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0"/>
            <a:endCxn id="5" idx="2"/>
          </p:cNvCxnSpPr>
          <p:nvPr/>
        </p:nvCxnSpPr>
        <p:spPr>
          <a:xfrm flipH="1" flipV="1">
            <a:off x="9458781" y="3875818"/>
            <a:ext cx="3966" cy="120725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192080" y="424596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75909" y="3562552"/>
            <a:ext cx="166803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250787" y="32745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249583" y="5083069"/>
            <a:ext cx="2426327" cy="1813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Stack definition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alerts.json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stCxn id="5" idx="0"/>
            <a:endCxn id="22" idx="2"/>
          </p:cNvCxnSpPr>
          <p:nvPr/>
        </p:nvCxnSpPr>
        <p:spPr>
          <a:xfrm rot="5400000" flipH="1" flipV="1">
            <a:off x="10221234" y="1033660"/>
            <a:ext cx="267100" cy="1792007"/>
          </a:xfrm>
          <a:prstGeom prst="bentConnector2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50787" y="152941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2343944" y="2608028"/>
            <a:ext cx="1587488" cy="11898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Agent(s)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67977" y="2912781"/>
            <a:ext cx="1711334" cy="213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250787" y="264608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1784188" y="1796113"/>
            <a:ext cx="714222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98409" y="1395799"/>
            <a:ext cx="1097280" cy="800629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r>
              <a:rPr lang="en-US" sz="1440" dirty="0">
                <a:latin typeface="Courier"/>
                <a:cs typeface="Courier"/>
              </a:rPr>
              <a:t>email</a:t>
            </a:r>
          </a:p>
          <a:p>
            <a:r>
              <a:rPr lang="en-US" sz="1440" dirty="0" err="1">
                <a:latin typeface="Courier"/>
                <a:cs typeface="Courier"/>
              </a:rPr>
              <a:t>snmp</a:t>
            </a:r>
            <a:endParaRPr lang="en-US" sz="144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92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 smtClean="0"/>
              <a:t>Two primary goals of </a:t>
            </a:r>
            <a:r>
              <a:rPr lang="en-US" dirty="0" err="1" smtClean="0"/>
              <a:t>Ambari</a:t>
            </a:r>
            <a:r>
              <a:rPr lang="en-US" dirty="0" smtClean="0"/>
              <a:t> Blueprints:</a:t>
            </a:r>
          </a:p>
          <a:p>
            <a:pPr lvl="1" indent="-411480">
              <a:buFont typeface="Arial"/>
              <a:buChar char="•"/>
            </a:pPr>
            <a:r>
              <a:rPr lang="en-US" dirty="0" smtClean="0"/>
              <a:t>Ability to export a complete cluster description of a running cluster</a:t>
            </a:r>
          </a:p>
          <a:p>
            <a:pPr lvl="1" indent="-411480">
              <a:buFont typeface="Arial"/>
              <a:buChar char="•"/>
            </a:pPr>
            <a:r>
              <a:rPr lang="en-US" dirty="0" smtClean="0"/>
              <a:t>Provide API-driven deployments based on self-contained cluster description</a:t>
            </a:r>
          </a:p>
          <a:p>
            <a:pPr lvl="1" indent="-411480">
              <a:buFont typeface="Arial"/>
              <a:buChar char="•"/>
            </a:pPr>
            <a:endParaRPr lang="en-US" dirty="0" smtClean="0"/>
          </a:p>
          <a:p>
            <a:pPr lvl="1" indent="-41148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8" y="2934272"/>
            <a:ext cx="11859905" cy="48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Blueprints API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4505" y="166055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3945" y="2596596"/>
            <a:ext cx="608852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/blueprints/my-blueprint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3945" y="5113142"/>
            <a:ext cx="507061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/clusters/</a:t>
            </a:r>
            <a:r>
              <a:rPr lang="en-US" sz="2640" dirty="0" err="1">
                <a:latin typeface="Courier"/>
                <a:cs typeface="Courier"/>
              </a:rPr>
              <a:t>MyCluster</a:t>
            </a:r>
            <a:endParaRPr lang="en-US" sz="2640" dirty="0">
              <a:latin typeface="Courier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22741" y="2596597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22741" y="5113143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505" y="418488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CREATION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31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Single-</a:t>
            </a:r>
            <a:r>
              <a:rPr lang="en-US" dirty="0" smtClean="0"/>
              <a:t>Node Cluster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0526" y="1726782"/>
            <a:ext cx="6382513" cy="5816977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nl-NL" sz="1200" dirty="0">
                <a:latin typeface="Courier"/>
                <a:cs typeface="Courier"/>
              </a:rPr>
              <a:t> "</a:t>
            </a:r>
            <a:r>
              <a:rPr lang="nl-NL" sz="1200" dirty="0" err="1">
                <a:latin typeface="Courier"/>
                <a:cs typeface="Courier"/>
              </a:rPr>
              <a:t>configurations</a:t>
            </a:r>
            <a:r>
              <a:rPr lang="nl-NL" sz="1200" dirty="0">
                <a:latin typeface="Courier"/>
                <a:cs typeface="Courier"/>
              </a:rPr>
              <a:t>" : [</a:t>
            </a:r>
          </a:p>
          <a:p>
            <a:r>
              <a:rPr lang="nl-NL" sz="1200" dirty="0">
                <a:latin typeface="Courier"/>
                <a:cs typeface="Courier"/>
              </a:rPr>
              <a:t>    {</a:t>
            </a:r>
          </a:p>
          <a:p>
            <a:r>
              <a:rPr lang="nl-NL" sz="1200" dirty="0">
                <a:latin typeface="Courier"/>
                <a:cs typeface="Courier"/>
              </a:rPr>
              <a:t>      ”</a:t>
            </a:r>
            <a:r>
              <a:rPr lang="nl-NL" sz="1200" dirty="0" err="1">
                <a:latin typeface="Courier"/>
                <a:cs typeface="Courier"/>
              </a:rPr>
              <a:t>hdfs</a:t>
            </a:r>
            <a:r>
              <a:rPr lang="nl-NL" sz="1200" dirty="0">
                <a:latin typeface="Courier"/>
                <a:cs typeface="Courier"/>
              </a:rPr>
              <a:t>-site" : {</a:t>
            </a:r>
          </a:p>
          <a:p>
            <a:r>
              <a:rPr lang="nl-NL" sz="1200" dirty="0">
                <a:latin typeface="Courier"/>
                <a:cs typeface="Courier"/>
              </a:rPr>
              <a:t>	  "</a:t>
            </a:r>
            <a:r>
              <a:rPr lang="nl-NL" sz="1200" dirty="0" err="1">
                <a:latin typeface="Courier"/>
                <a:cs typeface="Courier"/>
              </a:rPr>
              <a:t>dfs.namenode.name.dir</a:t>
            </a:r>
            <a:r>
              <a:rPr lang="nl-NL" sz="1200" dirty="0">
                <a:latin typeface="Courier"/>
                <a:cs typeface="Courier"/>
              </a:rPr>
              <a:t>" : ”/</a:t>
            </a:r>
            <a:r>
              <a:rPr lang="nl-NL" sz="1200" dirty="0" err="1">
                <a:latin typeface="Courier"/>
                <a:cs typeface="Courier"/>
              </a:rPr>
              <a:t>hadoop</a:t>
            </a:r>
            <a:r>
              <a:rPr lang="nl-NL" sz="1200" dirty="0">
                <a:latin typeface="Courier"/>
                <a:cs typeface="Courier"/>
              </a:rPr>
              <a:t>/</a:t>
            </a:r>
            <a:r>
              <a:rPr lang="nl-NL" sz="1200" dirty="0" err="1">
                <a:latin typeface="Courier"/>
                <a:cs typeface="Courier"/>
              </a:rPr>
              <a:t>nn</a:t>
            </a:r>
            <a:r>
              <a:rPr lang="nl-NL" sz="1200" dirty="0">
                <a:latin typeface="Courier"/>
                <a:cs typeface="Courier"/>
              </a:rPr>
              <a:t>"</a:t>
            </a:r>
          </a:p>
          <a:p>
            <a:r>
              <a:rPr lang="nl-NL" sz="1200" dirty="0">
                <a:latin typeface="Courier"/>
                <a:cs typeface="Courier"/>
              </a:rPr>
              <a:t>      }</a:t>
            </a:r>
          </a:p>
          <a:p>
            <a:r>
              <a:rPr lang="nl-NL" sz="1200" dirty="0">
                <a:latin typeface="Courier"/>
                <a:cs typeface="Courier"/>
              </a:rPr>
              <a:t>    }</a:t>
            </a:r>
          </a:p>
          <a:p>
            <a:r>
              <a:rPr lang="nl-NL" sz="1200" dirty="0">
                <a:latin typeface="Courier"/>
                <a:cs typeface="Courier"/>
              </a:rPr>
              <a:t>  ],</a:t>
            </a:r>
          </a:p>
          <a:p>
            <a:r>
              <a:rPr lang="nl-NL" sz="12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 [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</a:t>
            </a:r>
          </a:p>
          <a:p>
            <a:r>
              <a:rPr lang="en-US" sz="1200" dirty="0">
                <a:latin typeface="Courier"/>
                <a:cs typeface="Courier"/>
              </a:rPr>
              <a:t>      "components" : [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"NAMENODE”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"SECONDARY_NAMENODE” },        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"DATANODE”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"HDFS_CLIENT”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"RESOURCEMANAGER”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"NODEMANAGER”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"YARN_CLIENT”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"HISTORYSERVER”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"MAPREDUCE2_CLIENT” }</a:t>
            </a:r>
          </a:p>
          <a:p>
            <a:r>
              <a:rPr lang="en-US" sz="1200" dirty="0">
                <a:latin typeface="Courier"/>
                <a:cs typeface="Courier"/>
              </a:rPr>
              <a:t>      ],</a:t>
            </a:r>
          </a:p>
          <a:p>
            <a:r>
              <a:rPr lang="en-US" sz="1200" dirty="0">
                <a:latin typeface="Courier"/>
                <a:cs typeface="Courier"/>
              </a:rPr>
              <a:t>      "cardinality" : "1"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],</a:t>
            </a:r>
          </a:p>
          <a:p>
            <a:r>
              <a:rPr lang="en-US" sz="1200" dirty="0">
                <a:latin typeface="Courier"/>
                <a:cs typeface="Courier"/>
              </a:rPr>
              <a:t>  "Blueprints" : {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blueprint_name</a:t>
            </a:r>
            <a:r>
              <a:rPr lang="en-US" sz="1200" dirty="0">
                <a:latin typeface="Courier"/>
                <a:cs typeface="Courier"/>
              </a:rPr>
              <a:t>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stack_name</a:t>
            </a:r>
            <a:r>
              <a:rPr lang="en-US" sz="1200" dirty="0">
                <a:latin typeface="Courier"/>
                <a:cs typeface="Courier"/>
              </a:rPr>
              <a:t>" : "HDP",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stack_version</a:t>
            </a:r>
            <a:r>
              <a:rPr lang="en-US" sz="1200" dirty="0">
                <a:latin typeface="Courier"/>
                <a:cs typeface="Courier"/>
              </a:rPr>
              <a:t>" : "</a:t>
            </a:r>
            <a:r>
              <a:rPr lang="en-US" sz="1200" dirty="0" smtClean="0">
                <a:latin typeface="Courier"/>
                <a:cs typeface="Courier"/>
              </a:rPr>
              <a:t>2.2"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1944" y="4516982"/>
            <a:ext cx="6382513" cy="2492990"/>
          </a:xfrm>
          <a:prstGeom prst="rect">
            <a:avLst/>
          </a:prstGeom>
          <a:ln>
            <a:solidFill>
              <a:srgbClr val="8E8E8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"blueprint"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:[</a:t>
            </a:r>
          </a:p>
          <a:p>
            <a:r>
              <a:rPr lang="en-US" sz="1200" dirty="0">
                <a:latin typeface="Courier"/>
                <a:cs typeface="Courier"/>
              </a:rPr>
              <a:t>    { 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  </a:t>
            </a:r>
          </a:p>
          <a:p>
            <a:r>
              <a:rPr lang="en-US" sz="1200" dirty="0">
                <a:latin typeface="Courier"/>
                <a:cs typeface="Courier"/>
              </a:rPr>
              <a:t>      "hosts" : [          </a:t>
            </a:r>
          </a:p>
          <a:p>
            <a:r>
              <a:rPr lang="en-US" sz="1200" dirty="0">
                <a:latin typeface="Courier"/>
                <a:cs typeface="Courier"/>
              </a:rPr>
              <a:t>        { </a:t>
            </a:r>
          </a:p>
          <a:p>
            <a:r>
              <a:rPr lang="en-US" sz="1200" dirty="0">
                <a:latin typeface="Courier"/>
                <a:cs typeface="Courier"/>
              </a:rPr>
              <a:t>          "</a:t>
            </a:r>
            <a:r>
              <a:rPr lang="en-US" sz="1200" dirty="0" err="1">
                <a:latin typeface="Courier"/>
                <a:cs typeface="Courier"/>
              </a:rPr>
              <a:t>fqdn</a:t>
            </a:r>
            <a:r>
              <a:rPr lang="en-US" sz="1200" dirty="0">
                <a:latin typeface="Courier"/>
                <a:cs typeface="Courier"/>
              </a:rPr>
              <a:t>" : "c6401.ambari.apache.org”</a:t>
            </a:r>
          </a:p>
          <a:p>
            <a:r>
              <a:rPr lang="en-US" sz="1200" dirty="0">
                <a:latin typeface="Courier"/>
                <a:cs typeface="Courier"/>
              </a:rPr>
              <a:t>	  }</a:t>
            </a:r>
          </a:p>
          <a:p>
            <a:r>
              <a:rPr lang="en-US" sz="1200" dirty="0">
                <a:latin typeface="Courier"/>
                <a:cs typeface="Courier"/>
              </a:rPr>
              <a:t>      ]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526" y="1299957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1944" y="4057411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 CREATION TEMPLATE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03158" y="2019208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Left Arrow 8"/>
          <p:cNvSpPr/>
          <p:nvPr/>
        </p:nvSpPr>
        <p:spPr>
          <a:xfrm>
            <a:off x="6303158" y="4516982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Left Arrow 9"/>
          <p:cNvSpPr/>
          <p:nvPr/>
        </p:nvSpPr>
        <p:spPr>
          <a:xfrm>
            <a:off x="6303158" y="685563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Left Arrow 10"/>
          <p:cNvSpPr/>
          <p:nvPr/>
        </p:nvSpPr>
        <p:spPr>
          <a:xfrm>
            <a:off x="13217544" y="4558544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2" name="Left Arrow 11"/>
          <p:cNvSpPr/>
          <p:nvPr/>
        </p:nvSpPr>
        <p:spPr>
          <a:xfrm>
            <a:off x="13217544" y="565187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TextBox 12"/>
          <p:cNvSpPr txBox="1"/>
          <p:nvPr/>
        </p:nvSpPr>
        <p:spPr>
          <a:xfrm>
            <a:off x="8364178" y="1491401"/>
            <a:ext cx="5710280" cy="1916818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 smtClean="0"/>
              <a:t>Description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Single-node cluster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Use HDP 2.2 Stack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HDFS + YARN + MR2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Everything on c6401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7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Security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250872"/>
          </a:xfrm>
        </p:spPr>
        <p:txBody>
          <a:bodyPr/>
          <a:lstStyle/>
          <a:p>
            <a:r>
              <a:rPr lang="en-US" dirty="0" smtClean="0"/>
              <a:t>Kerberos</a:t>
            </a:r>
          </a:p>
          <a:p>
            <a:r>
              <a:rPr lang="en-US" dirty="0" smtClean="0"/>
              <a:t>LDAP/AD</a:t>
            </a:r>
          </a:p>
          <a:p>
            <a:r>
              <a:rPr lang="en-US" dirty="0" smtClean="0"/>
              <a:t>PEM/Local Authentication</a:t>
            </a:r>
          </a:p>
          <a:p>
            <a:r>
              <a:rPr lang="en-US" dirty="0" smtClean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106765"/>
          </a:xfrm>
        </p:spPr>
        <p:txBody>
          <a:bodyPr/>
          <a:lstStyle/>
          <a:p>
            <a:r>
              <a:rPr lang="en-US" dirty="0" smtClean="0"/>
              <a:t>Background, Release History</a:t>
            </a:r>
          </a:p>
          <a:p>
            <a:r>
              <a:rPr lang="en-US" dirty="0" smtClean="0"/>
              <a:t>Ambari Alerts and Metrics</a:t>
            </a:r>
          </a:p>
          <a:p>
            <a:r>
              <a:rPr lang="en-US" dirty="0" smtClean="0"/>
              <a:t>Ambari Blueprints</a:t>
            </a:r>
          </a:p>
          <a:p>
            <a:r>
              <a:rPr lang="en-US" dirty="0" smtClean="0"/>
              <a:t>Security Setup (Kerberos, RBAC)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Automated Cluster Upgrade</a:t>
            </a:r>
          </a:p>
          <a:p>
            <a:r>
              <a:rPr lang="en-US" dirty="0" smtClean="0"/>
              <a:t>Extensibility: Stacks and Views</a:t>
            </a:r>
          </a:p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3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6700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5888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5386" y="2033516"/>
            <a:ext cx="7765575" cy="421715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5387" y="2109172"/>
            <a:ext cx="7765574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Hadoop Cluster</a:t>
            </a:r>
          </a:p>
        </p:txBody>
      </p:sp>
      <p:sp>
        <p:nvSpPr>
          <p:cNvPr id="15" name="Can 14"/>
          <p:cNvSpPr/>
          <p:nvPr/>
        </p:nvSpPr>
        <p:spPr>
          <a:xfrm>
            <a:off x="11293475" y="4323467"/>
            <a:ext cx="1175849" cy="140049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KDC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82314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422" y="3869385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err="1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8992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05418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39976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6402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6700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5888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2314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422" y="5602992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992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05418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39976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Service Component 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856402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1494" y="2606536"/>
            <a:ext cx="2666994" cy="3333171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Kerberos is used to secure the Components in the cluster. Kerberos identities are managed via “</a:t>
            </a:r>
            <a:r>
              <a:rPr lang="en-US" sz="1800" dirty="0" err="1" smtClean="0">
                <a:solidFill>
                  <a:schemeClr val="tx2"/>
                </a:solidFill>
              </a:rPr>
              <a:t>keytabs</a:t>
            </a:r>
            <a:r>
              <a:rPr lang="en-US" sz="1800" dirty="0" smtClean="0">
                <a:solidFill>
                  <a:schemeClr val="tx2"/>
                </a:solidFill>
              </a:rPr>
              <a:t>” on the Component hosts.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12401023" y="4110883"/>
            <a:ext cx="1705944" cy="1828824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Principals for the cluster are managed in the KDC.</a:t>
            </a:r>
          </a:p>
        </p:txBody>
      </p: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Automated Kerberos Security Setup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33236" y="1456364"/>
            <a:ext cx="6486718" cy="476686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Wizard Driven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Simplify the experience of enabling and managing Kerberos </a:t>
            </a:r>
            <a:r>
              <a:rPr lang="en-US" sz="2400" dirty="0" smtClean="0"/>
              <a:t>security</a:t>
            </a:r>
            <a:endParaRPr lang="en-US" sz="2400" dirty="0"/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Automated and Manual Options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Critical for today’s </a:t>
            </a:r>
            <a:r>
              <a:rPr lang="en-US" sz="2400" dirty="0" smtClean="0"/>
              <a:t>enterprise</a:t>
            </a:r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Works </a:t>
            </a:r>
            <a:r>
              <a:rPr lang="en-US" sz="2400" b="1" dirty="0">
                <a:solidFill>
                  <a:schemeClr val="accent1"/>
                </a:solidFill>
              </a:rPr>
              <a:t>with Existing Kerberos Infrastructure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/>
              <a:t>Such as Active Directory and MIT </a:t>
            </a:r>
            <a:r>
              <a:rPr lang="en-US" sz="2400" dirty="0" smtClean="0"/>
              <a:t>KDC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70" y="1456365"/>
            <a:ext cx="5849424" cy="4707085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Role-Based Access Control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Role-Based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 smtClean="0"/>
              <a:t>Use “roles” for more granular division of control for cluster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41494" y="2392150"/>
          <a:ext cx="13167360" cy="4026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52"/>
                <a:gridCol w="3016155"/>
                <a:gridCol w="7921953"/>
              </a:tblGrid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Old Permission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Role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Notable Permissions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operational control, including upgrades. Ambari Admins</a:t>
                      </a:r>
                      <a:r>
                        <a:rPr lang="en-US" baseline="0" dirty="0" smtClean="0"/>
                        <a:t> are implicitly granted this Role.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and removing hosts.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</a:t>
                      </a:r>
                      <a:r>
                        <a:rPr lang="en-US" baseline="0" dirty="0" smtClean="0"/>
                        <a:t> configurations, move components.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stop and start and service-specific operations such as HDFS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Rebalance.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Read-Only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User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View cluster</a:t>
                      </a:r>
                      <a:r>
                        <a:rPr lang="en-US" baseline="0" dirty="0" smtClean="0"/>
                        <a:t> service and host information.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1494" y="6540786"/>
            <a:ext cx="13167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Note: Users </a:t>
            </a:r>
            <a:r>
              <a:rPr lang="en-US" b="1" dirty="0">
                <a:solidFill>
                  <a:schemeClr val="accent6"/>
                </a:solidFill>
              </a:rPr>
              <a:t>flagged as “</a:t>
            </a:r>
            <a:r>
              <a:rPr lang="en-US" b="1">
                <a:solidFill>
                  <a:schemeClr val="accent6"/>
                </a:solidFill>
              </a:rPr>
              <a:t>Ambari </a:t>
            </a:r>
            <a:r>
              <a:rPr lang="en-US" b="1" smtClean="0">
                <a:solidFill>
                  <a:schemeClr val="accent6"/>
                </a:solidFill>
              </a:rPr>
              <a:t>Admins</a:t>
            </a:r>
            <a:r>
              <a:rPr lang="en-US" b="1" dirty="0" smtClean="0">
                <a:solidFill>
                  <a:schemeClr val="accent6"/>
                </a:solidFill>
              </a:rPr>
              <a:t>” are implicitly </a:t>
            </a:r>
            <a:r>
              <a:rPr lang="en-US" b="1" dirty="0">
                <a:solidFill>
                  <a:schemeClr val="accent6"/>
                </a:solidFill>
              </a:rPr>
              <a:t>granted </a:t>
            </a:r>
            <a:r>
              <a:rPr lang="en-US" b="1" dirty="0" smtClean="0">
                <a:solidFill>
                  <a:schemeClr val="accent6"/>
                </a:solidFill>
              </a:rPr>
              <a:t>Cluster Administrator permission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8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57" y="1407290"/>
            <a:ext cx="10138444" cy="5942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Cluster 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554" y="1325482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Assign roles to users or groups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97588" y="1842448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59695" y="1842448"/>
            <a:ext cx="1704675" cy="8704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83514" y="4513357"/>
            <a:ext cx="1997240" cy="784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Manage roles in Block or List View layouts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2146507" y="2712879"/>
            <a:ext cx="682390" cy="18045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Cluster Roles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6" y="1378422"/>
            <a:ext cx="10334972" cy="5882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001" y="571779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accent6"/>
                </a:solidFill>
              </a:rPr>
              <a:t>View users or groups</a:t>
            </a:r>
            <a:endParaRPr lang="en-US" sz="2000" dirty="0" smtClean="0">
              <a:solidFill>
                <a:schemeClr val="accent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8035" y="1088745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64322" y="1088745"/>
            <a:ext cx="2770496" cy="10539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22884" y="1145680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Change current role assignment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47375" y="1662646"/>
            <a:ext cx="2694326" cy="211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Cluster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Upgrade: Rolling or Express Choice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065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Check Prerequisites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85163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Prepare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261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Register + Install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3359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Perform Upgrade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03359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</a:t>
            </a:r>
            <a:r>
              <a:rPr lang="en-US" sz="1680" dirty="0" smtClean="0">
                <a:solidFill>
                  <a:schemeClr val="tx1"/>
                </a:solidFill>
              </a:rPr>
              <a:t>upgrade</a:t>
            </a:r>
            <a:r>
              <a:rPr lang="en-US" sz="1680" dirty="0">
                <a:solidFill>
                  <a:schemeClr val="tx1"/>
                </a:solidFill>
              </a:rPr>
              <a:t>. The steps depend on upgrade method: </a:t>
            </a:r>
            <a:r>
              <a:rPr lang="en-US" sz="1680" b="1" dirty="0">
                <a:solidFill>
                  <a:schemeClr val="tx1"/>
                </a:solidFill>
              </a:rPr>
              <a:t>Rolling </a:t>
            </a:r>
            <a:r>
              <a:rPr lang="en-US" sz="1680" dirty="0">
                <a:solidFill>
                  <a:schemeClr val="tx1"/>
                </a:solidFill>
              </a:rPr>
              <a:t>or </a:t>
            </a:r>
            <a:r>
              <a:rPr lang="en-US" sz="1680" b="1" dirty="0">
                <a:solidFill>
                  <a:schemeClr val="tx1"/>
                </a:solidFill>
              </a:rPr>
              <a:t>Express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62456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Finalize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2456" y="3518014"/>
            <a:ext cx="2091988" cy="1920241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Finalize the upgrade, making 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version the </a:t>
            </a:r>
            <a:r>
              <a:rPr lang="en-US" sz="1680" b="1" dirty="0">
                <a:solidFill>
                  <a:schemeClr val="tx1"/>
                </a:solidFill>
              </a:rPr>
              <a:t>current</a:t>
            </a:r>
            <a:r>
              <a:rPr lang="en-US" sz="1680" dirty="0">
                <a:solidFill>
                  <a:schemeClr val="tx1"/>
                </a:solidFill>
              </a:rPr>
              <a:t> version.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5163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preparation steps, which include </a:t>
            </a:r>
            <a:r>
              <a:rPr lang="en-US" sz="1680" b="1" dirty="0">
                <a:solidFill>
                  <a:schemeClr val="tx1"/>
                </a:solidFill>
              </a:rPr>
              <a:t>making backups of critical cluster metadata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6065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Review the </a:t>
            </a:r>
            <a:r>
              <a:rPr lang="en-US" sz="1680" b="1" dirty="0">
                <a:solidFill>
                  <a:schemeClr val="tx1"/>
                </a:solidFill>
              </a:rPr>
              <a:t>prerequisites</a:t>
            </a:r>
            <a:r>
              <a:rPr lang="en-US" sz="1680" dirty="0">
                <a:solidFill>
                  <a:schemeClr val="tx1"/>
                </a:solidFill>
              </a:rPr>
              <a:t> to confirm your cluster configuration is ready for upgrade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44261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b="1" dirty="0">
                <a:solidFill>
                  <a:schemeClr val="tx1"/>
                </a:solidFill>
              </a:rPr>
              <a:t>Register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dirty="0" smtClean="0">
                <a:solidFill>
                  <a:schemeClr val="tx1"/>
                </a:solidFill>
              </a:rPr>
              <a:t>software repository </a:t>
            </a:r>
            <a:r>
              <a:rPr lang="en-US" sz="1680" dirty="0">
                <a:solidFill>
                  <a:schemeClr val="tx1"/>
                </a:solidFill>
              </a:rPr>
              <a:t>and </a:t>
            </a:r>
            <a:r>
              <a:rPr lang="en-US" sz="1680" b="1" dirty="0" smtClean="0">
                <a:solidFill>
                  <a:schemeClr val="tx1"/>
                </a:solidFill>
              </a:rPr>
              <a:t>install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smtClean="0">
                <a:solidFill>
                  <a:schemeClr val="tx1"/>
                </a:solidFill>
              </a:rPr>
              <a:t>version </a:t>
            </a:r>
            <a:r>
              <a:rPr lang="en-US" sz="1680" dirty="0">
                <a:solidFill>
                  <a:schemeClr val="tx1"/>
                </a:solidFill>
              </a:rPr>
              <a:t>on the cluster.</a:t>
            </a:r>
          </a:p>
        </p:txBody>
      </p:sp>
      <p:sp>
        <p:nvSpPr>
          <p:cNvPr id="7" name="Right Arrow 6"/>
          <p:cNvSpPr/>
          <p:nvPr/>
        </p:nvSpPr>
        <p:spPr>
          <a:xfrm rot="19507342">
            <a:off x="8391212" y="5100354"/>
            <a:ext cx="1508869" cy="120718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 New Version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5709431" cy="797141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Register new version with Ambari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the Repository Base URLs for new 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447" y="1327722"/>
            <a:ext cx="5776512" cy="604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1798" y="1898720"/>
            <a:ext cx="5421456" cy="2059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4" y="4364180"/>
            <a:ext cx="2697480" cy="79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84" y="4336472"/>
            <a:ext cx="3017520" cy="914400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4616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06" y="1419726"/>
            <a:ext cx="7604760" cy="6096000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6" name="Pentagon 5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7" name="Pentagon 6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8" name="Pentagon 7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8694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Apache Ambari?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058400" y="1779588"/>
            <a:ext cx="4572000" cy="4845050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111125" indent="0">
              <a:buNone/>
            </a:pPr>
            <a:r>
              <a:rPr lang="en-US" dirty="0">
                <a:solidFill>
                  <a:schemeClr val="tx2"/>
                </a:solidFill>
              </a:rPr>
              <a:t>A completely </a:t>
            </a:r>
            <a:r>
              <a:rPr lang="en-US" b="1" dirty="0">
                <a:solidFill>
                  <a:schemeClr val="tx2"/>
                </a:solidFill>
              </a:rPr>
              <a:t>open source </a:t>
            </a:r>
            <a:r>
              <a:rPr lang="en-US" dirty="0">
                <a:solidFill>
                  <a:schemeClr val="tx2"/>
                </a:solidFill>
              </a:rPr>
              <a:t>management platform for </a:t>
            </a:r>
            <a:r>
              <a:rPr lang="en-US" b="1" dirty="0">
                <a:solidFill>
                  <a:schemeClr val="tx2"/>
                </a:solidFill>
              </a:rPr>
              <a:t>provisioning, managing, monitoring and securing Apache Hadoop </a:t>
            </a:r>
            <a:r>
              <a:rPr lang="en-US" dirty="0">
                <a:solidFill>
                  <a:schemeClr val="tx2"/>
                </a:solidFill>
              </a:rPr>
              <a:t>clusters. Apache Ambari takes the guesswork out of operating Hadoop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57" y="1956851"/>
            <a:ext cx="8398759" cy="44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199404" y="4820361"/>
            <a:ext cx="2596052" cy="1798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New options to handle failures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5456" y="5123015"/>
            <a:ext cx="3966864" cy="128340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2824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Wizard Driven Experience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517" y="4073237"/>
            <a:ext cx="4114703" cy="30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246" y="1835558"/>
            <a:ext cx="9602939" cy="5077860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446387" y="3606801"/>
            <a:ext cx="2187089" cy="22398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1680" dirty="0">
                <a:solidFill>
                  <a:schemeClr val="tx2"/>
                </a:solidFill>
              </a:rPr>
              <a:t>With verification and validation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13" name="Pentagon 12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4" name="Pentagon 13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5" name="Pentagon 14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54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Rolling Upgrade – Success!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21" y="1989379"/>
            <a:ext cx="12365891" cy="3573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26782">
            <a:off x="5973073" y="5597237"/>
            <a:ext cx="2036569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21232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Anatomy of Ambari Extension Points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78458" y="2548853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4197" y="255308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7973" y="273596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81750" y="291884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4813" y="2569930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34001" y="365883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7777" y="384171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1553" y="4013044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590904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ourier" charset="0"/>
                <a:cs typeface="Courier" charset="0"/>
              </a:rPr>
              <a:t>java</a:t>
            </a:r>
          </a:p>
        </p:txBody>
      </p:sp>
      <p:sp>
        <p:nvSpPr>
          <p:cNvPr id="15" name="Rounded Rectangle 50"/>
          <p:cNvSpPr>
            <a:spLocks noChangeArrowheads="1"/>
          </p:cNvSpPr>
          <p:nvPr/>
        </p:nvSpPr>
        <p:spPr bwMode="auto">
          <a:xfrm>
            <a:off x="1327260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js</a:t>
            </a:r>
          </a:p>
        </p:txBody>
      </p:sp>
      <p:sp>
        <p:nvSpPr>
          <p:cNvPr id="16" name="Rounded Rectangle 50"/>
          <p:cNvSpPr>
            <a:spLocks noChangeArrowheads="1"/>
          </p:cNvSpPr>
          <p:nvPr/>
        </p:nvSpPr>
        <p:spPr bwMode="auto">
          <a:xfrm>
            <a:off x="10994196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4925504" y="2333033"/>
            <a:ext cx="318774" cy="198713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9515195" y="2006986"/>
            <a:ext cx="318774" cy="2639226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2507536" y="4661864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2" name="TextBox 21"/>
          <p:cNvSpPr txBox="1"/>
          <p:nvPr/>
        </p:nvSpPr>
        <p:spPr>
          <a:xfrm>
            <a:off x="2206618" y="5794049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Views</a:t>
            </a:r>
          </a:p>
        </p:txBody>
      </p:sp>
      <p:sp>
        <p:nvSpPr>
          <p:cNvPr id="23" name="Left Arrow 22"/>
          <p:cNvSpPr/>
          <p:nvPr/>
        </p:nvSpPr>
        <p:spPr>
          <a:xfrm rot="5400000">
            <a:off x="8414563" y="4661866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4" name="TextBox 23"/>
          <p:cNvSpPr txBox="1"/>
          <p:nvPr/>
        </p:nvSpPr>
        <p:spPr>
          <a:xfrm>
            <a:off x="8147021" y="5794050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Stacks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/>
              <a:t>a consistent </a:t>
            </a:r>
            <a:r>
              <a:rPr lang="en-US" dirty="0" smtClean="0"/>
              <a:t>Stack lifecycle interface </a:t>
            </a:r>
            <a:r>
              <a:rPr lang="en-US" dirty="0"/>
              <a:t>that can be extended</a:t>
            </a:r>
          </a:p>
          <a:p>
            <a:r>
              <a:rPr lang="en-US" dirty="0" smtClean="0"/>
              <a:t>Encapsulates Stack Versions, Services, Components, Dependencies, Cardinality, Configurations, Commands </a:t>
            </a:r>
          </a:p>
          <a:p>
            <a:r>
              <a:rPr lang="en-US" dirty="0" smtClean="0"/>
              <a:t>Dynamically </a:t>
            </a:r>
            <a:r>
              <a:rPr lang="en-US" dirty="0"/>
              <a:t>add Stack + Service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328490" y="4385098"/>
            <a:ext cx="2414016" cy="1964503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</p:txBody>
      </p:sp>
      <p:pic>
        <p:nvPicPr>
          <p:cNvPr id="5" name="Picture 4" descr="horton_ambari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80" y="4503015"/>
            <a:ext cx="562144" cy="562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483" y="4771434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{rest}</a:t>
            </a:r>
          </a:p>
        </p:txBody>
      </p:sp>
      <p:sp>
        <p:nvSpPr>
          <p:cNvPr id="7" name="Up-Down Arrow 6"/>
          <p:cNvSpPr/>
          <p:nvPr/>
        </p:nvSpPr>
        <p:spPr>
          <a:xfrm rot="5400000">
            <a:off x="4096461" y="460408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7483" y="5526818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14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ambari</a:t>
            </a: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-web&gt;</a:t>
            </a:r>
          </a:p>
        </p:txBody>
      </p:sp>
      <p:sp>
        <p:nvSpPr>
          <p:cNvPr id="9" name="Up-Down Arrow 8"/>
          <p:cNvSpPr/>
          <p:nvPr/>
        </p:nvSpPr>
        <p:spPr>
          <a:xfrm rot="5400000">
            <a:off x="4096462" y="5359281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784884" y="4385098"/>
            <a:ext cx="3814728" cy="19645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734" y="5191368"/>
            <a:ext cx="109728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 fontScale="92500" lnSpcReduction="10000"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>
                <a:solidFill>
                  <a:schemeClr val="accent1">
                    <a:lumMod val="75000"/>
                  </a:schemeClr>
                </a:solidFill>
              </a:rPr>
              <a:t>Stacks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8167314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HDFS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8971986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YARN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9764466" y="4722958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MR2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8167314" y="518143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Hive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971986" y="5640364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Pig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976446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Oozie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Up-Down Arrow 20"/>
          <p:cNvSpPr/>
          <p:nvPr/>
        </p:nvSpPr>
        <p:spPr>
          <a:xfrm rot="5400000">
            <a:off x="6594509" y="554795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897198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HBase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9764466" y="564325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Storm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167314" y="563092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Falcon</a:t>
            </a:r>
          </a:p>
        </p:txBody>
      </p: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Mechanics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1288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Stacks define Services + Repos</a:t>
            </a:r>
          </a:p>
          <a:p>
            <a:pPr lvl="1"/>
            <a:r>
              <a:rPr lang="en-US" dirty="0" smtClean="0"/>
              <a:t>What is in the Stack, and where to get the bits</a:t>
            </a:r>
          </a:p>
          <a:p>
            <a:r>
              <a:rPr lang="en-US" dirty="0" smtClean="0"/>
              <a:t>Each Service has a definition</a:t>
            </a:r>
          </a:p>
          <a:p>
            <a:pPr lvl="1"/>
            <a:r>
              <a:rPr lang="en-US" dirty="0" smtClean="0"/>
              <a:t>What Components are part of the Service</a:t>
            </a:r>
          </a:p>
          <a:p>
            <a:r>
              <a:rPr lang="en-US" dirty="0" smtClean="0"/>
              <a:t>Each Service has defined lifecycle commands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tart, stop, status, install, configure</a:t>
            </a:r>
          </a:p>
          <a:p>
            <a:r>
              <a:rPr lang="en-US" dirty="0" smtClean="0"/>
              <a:t>Lifecycle is controlled via command scripts</a:t>
            </a:r>
          </a:p>
          <a:p>
            <a:r>
              <a:rPr lang="en-US" dirty="0" smtClean="0"/>
              <a:t>Ability to define “custom” commands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906833" y="5400955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4540815" y="5149355"/>
            <a:ext cx="5084980" cy="233727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532" y="5440909"/>
            <a:ext cx="146266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880" b="1" dirty="0">
                <a:solidFill>
                  <a:schemeClr val="accent1">
                    <a:lumMod val="75000"/>
                  </a:schemeClr>
                </a:solidFill>
              </a:rPr>
              <a:t>Stack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7239741" y="6226066"/>
            <a:ext cx="2141195" cy="866810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Command Scripts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4781983" y="6226070"/>
            <a:ext cx="2141195" cy="86899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Service Definitions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9996742" y="542937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0240518" y="561225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10484295" y="579513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3" name="Rounded Rectangle 50"/>
          <p:cNvSpPr>
            <a:spLocks noChangeArrowheads="1"/>
          </p:cNvSpPr>
          <p:nvPr/>
        </p:nvSpPr>
        <p:spPr bwMode="auto">
          <a:xfrm>
            <a:off x="8440934" y="7098707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948069" y="710923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xml</a:t>
            </a:r>
          </a:p>
        </p:txBody>
      </p:sp>
      <p:sp>
        <p:nvSpPr>
          <p:cNvPr id="15" name="Can 14"/>
          <p:cNvSpPr/>
          <p:nvPr/>
        </p:nvSpPr>
        <p:spPr>
          <a:xfrm>
            <a:off x="7756811" y="5275210"/>
            <a:ext cx="1167173" cy="839142"/>
          </a:xfrm>
          <a:prstGeom prst="can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accent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Smart Configurations using </a:t>
            </a:r>
            <a:r>
              <a:rPr lang="en-US" dirty="0" err="1" smtClean="0"/>
              <a:t>theme.json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582" y="1159458"/>
            <a:ext cx="9552064" cy="647399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Ambari Recent Releases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487605" y="3650647"/>
            <a:ext cx="11450473" cy="664691"/>
          </a:xfrm>
          <a:prstGeom prst="homePlat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92351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335" y="1802687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noProof="0" dirty="0" smtClean="0"/>
              <a:t>2.2.0</a:t>
            </a:r>
            <a:endParaRPr lang="en-US" dirty="0" smtClean="0"/>
          </a:p>
          <a:p>
            <a:pPr algn="ctr" defTabSz="548731">
              <a:spcBef>
                <a:spcPct val="20000"/>
              </a:spcBef>
            </a:pPr>
            <a:r>
              <a:rPr lang="en-US" b="1" dirty="0" smtClean="0"/>
              <a:t>Dec 2015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1971" y="2899968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319663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4376" y="1843540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2.2.2</a:t>
            </a:r>
            <a:endParaRPr lang="en-US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 2016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579076" y="2895289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415296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8043" y="1798008"/>
            <a:ext cx="2227271" cy="1097281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2.4.0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Aug 2016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91267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18596400">
            <a:off x="1557724" y="4804687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Express Upgrade</a:t>
            </a:r>
          </a:p>
        </p:txBody>
      </p:sp>
      <p:sp>
        <p:nvSpPr>
          <p:cNvPr id="38" name="Right Arrow 37"/>
          <p:cNvSpPr/>
          <p:nvPr/>
        </p:nvSpPr>
        <p:spPr>
          <a:xfrm rot="18596400">
            <a:off x="4508294" y="462813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Grafana</a:t>
            </a:r>
          </a:p>
        </p:txBody>
      </p:sp>
      <p:sp>
        <p:nvSpPr>
          <p:cNvPr id="39" name="Right Arrow 38"/>
          <p:cNvSpPr/>
          <p:nvPr/>
        </p:nvSpPr>
        <p:spPr>
          <a:xfrm rot="18596400">
            <a:off x="7573065" y="4628132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Log Search TP</a:t>
            </a:r>
          </a:p>
        </p:txBody>
      </p:sp>
      <p:sp>
        <p:nvSpPr>
          <p:cNvPr id="16" name="Oval 15"/>
          <p:cNvSpPr/>
          <p:nvPr/>
        </p:nvSpPr>
        <p:spPr>
          <a:xfrm>
            <a:off x="11642567" y="3726650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910805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7169" y="1798008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dirty="0" smtClean="0"/>
              <a:t>2.5.0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April 2017</a:t>
            </a:r>
          </a:p>
        </p:txBody>
      </p:sp>
      <p:sp>
        <p:nvSpPr>
          <p:cNvPr id="19" name="Right Arrow 18"/>
          <p:cNvSpPr/>
          <p:nvPr/>
        </p:nvSpPr>
        <p:spPr>
          <a:xfrm rot="18757816">
            <a:off x="10115960" y="461932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Hive LLAP GA</a:t>
            </a:r>
          </a:p>
        </p:txBody>
      </p:sp>
    </p:spTree>
    <p:extLst>
      <p:ext uri="{BB962C8B-B14F-4D97-AF65-F5344CB8AC3E}">
        <p14:creationId xmlns:p14="http://schemas.microsoft.com/office/powerpoint/2010/main" val="10888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29266" y="4225640"/>
            <a:ext cx="9741215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Views Framework vs. Views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7371" y="2227416"/>
            <a:ext cx="4704774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  <a:alpha val="16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21180" y="4835237"/>
            <a:ext cx="3199482" cy="748146"/>
          </a:xfrm>
          <a:prstGeom prst="rightArrow">
            <a:avLst/>
          </a:prstGeom>
          <a:solidFill>
            <a:srgbClr val="E170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8" name="Right Arrow 7"/>
          <p:cNvSpPr/>
          <p:nvPr/>
        </p:nvSpPr>
        <p:spPr>
          <a:xfrm flipH="1">
            <a:off x="9052078" y="2884519"/>
            <a:ext cx="1699049" cy="748146"/>
          </a:xfrm>
          <a:prstGeom prst="rightArrow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TextBox 8"/>
          <p:cNvSpPr txBox="1"/>
          <p:nvPr/>
        </p:nvSpPr>
        <p:spPr>
          <a:xfrm>
            <a:off x="130498" y="4920961"/>
            <a:ext cx="2234620" cy="48075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/>
              <a:t>Core to Ambari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1126" y="2502134"/>
            <a:ext cx="2489477" cy="1510145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Built by Hortonworks, Community, Partners</a:t>
            </a:r>
          </a:p>
        </p:txBody>
      </p:sp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Files View</a:t>
            </a:r>
            <a:endParaRPr lang="en-US" dirty="0"/>
          </a:p>
        </p:txBody>
      </p:sp>
      <p:pic>
        <p:nvPicPr>
          <p:cNvPr id="4" name="Picture 3" descr="Screen Shot 2017-04-13 at 12.3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9" y="1297010"/>
            <a:ext cx="12483887" cy="55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View</a:t>
            </a:r>
            <a:endParaRPr lang="en-US" dirty="0"/>
          </a:p>
        </p:txBody>
      </p:sp>
      <p:pic>
        <p:nvPicPr>
          <p:cNvPr id="3" name="Picture 2" descr="Hi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0" y="1351053"/>
            <a:ext cx="12038034" cy="5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: Visual Explain Feature </a:t>
            </a:r>
            <a:endParaRPr lang="en-US" dirty="0"/>
          </a:p>
        </p:txBody>
      </p:sp>
      <p:pic>
        <p:nvPicPr>
          <p:cNvPr id="5" name="Picture 4" descr="Screen Shot 2017-02-17 at 6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7" y="3050366"/>
            <a:ext cx="12618994" cy="29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Some More Views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7146" y="1564180"/>
            <a:ext cx="5790156" cy="4491989"/>
            <a:chOff x="6362700" y="1511300"/>
            <a:chExt cx="3912650" cy="3035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701" y="1511300"/>
              <a:ext cx="3882460" cy="161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1651125"/>
              <a:ext cx="3912650" cy="2895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32526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/>
              <a:t>Capacity Scheduler</a:t>
            </a:r>
          </a:p>
          <a:p>
            <a:pPr algn="ctr"/>
            <a:r>
              <a:rPr lang="en-US" sz="2400" b="1" dirty="0"/>
              <a:t>“Queue Manager”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075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 smtClean="0"/>
              <a:t>Tez</a:t>
            </a:r>
            <a:endParaRPr lang="en-US" sz="2400" b="1" dirty="0"/>
          </a:p>
          <a:p>
            <a:pPr algn="ctr"/>
            <a:r>
              <a:rPr lang="en-US" sz="2400" b="1" dirty="0"/>
              <a:t>“Jobs”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26" y="1813560"/>
            <a:ext cx="6243222" cy="3977640"/>
          </a:xfrm>
          <a:prstGeom prst="rect">
            <a:avLst/>
          </a:prstGeom>
          <a:ln>
            <a:solidFill>
              <a:srgbClr val="69BE28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441620" y="1440864"/>
            <a:ext cx="6262106" cy="3449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7147" y="1771100"/>
            <a:ext cx="6262106" cy="42850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Serve client-side assets (such as HTML + JavaScript)</a:t>
            </a:r>
          </a:p>
          <a:p>
            <a:r>
              <a:rPr lang="en-US" dirty="0"/>
              <a:t>Expose server-side resources (such as REST endpoints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308989" y="3251749"/>
            <a:ext cx="2953372" cy="2961425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97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Client-side assets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(.js, html)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8989" y="3317291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WEB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61905" y="3251749"/>
            <a:ext cx="2953372" cy="2895883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9494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Server-side resources</a:t>
            </a:r>
          </a:p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(java)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905" y="3382833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SERVER</a:t>
            </a:r>
          </a:p>
        </p:txBody>
      </p:sp>
      <p:cxnSp>
        <p:nvCxnSpPr>
          <p:cNvPr id="33" name="Straight Connector 32"/>
          <p:cNvCxnSpPr>
            <a:stCxn id="28" idx="3"/>
            <a:endCxn id="31" idx="1"/>
          </p:cNvCxnSpPr>
          <p:nvPr/>
        </p:nvCxnSpPr>
        <p:spPr>
          <a:xfrm>
            <a:off x="4679276" y="5012909"/>
            <a:ext cx="2270172" cy="0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62360" y="4675593"/>
            <a:ext cx="1099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latin typeface="Courier"/>
                <a:cs typeface="Courier"/>
              </a:rPr>
              <a:t>{rest}</a:t>
            </a:r>
          </a:p>
        </p:txBody>
      </p:sp>
      <p:sp>
        <p:nvSpPr>
          <p:cNvPr id="35" name="Cloud 34"/>
          <p:cNvSpPr/>
          <p:nvPr/>
        </p:nvSpPr>
        <p:spPr>
          <a:xfrm>
            <a:off x="10094738" y="4233347"/>
            <a:ext cx="2146630" cy="1564874"/>
          </a:xfrm>
          <a:prstGeom prst="cloud">
            <a:avLst/>
          </a:prstGeom>
          <a:solidFill>
            <a:srgbClr val="EBF1D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>
                <a:solidFill>
                  <a:srgbClr val="404040"/>
                </a:solidFill>
              </a:rPr>
              <a:t>Hadoop and other systems</a:t>
            </a:r>
          </a:p>
        </p:txBody>
      </p:sp>
      <p:cxnSp>
        <p:nvCxnSpPr>
          <p:cNvPr id="36" name="Straight Connector 35"/>
          <p:cNvCxnSpPr>
            <a:stCxn id="31" idx="3"/>
            <a:endCxn id="35" idx="2"/>
          </p:cNvCxnSpPr>
          <p:nvPr/>
        </p:nvCxnSpPr>
        <p:spPr>
          <a:xfrm>
            <a:off x="8708977" y="5012909"/>
            <a:ext cx="1392421" cy="2875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266221"/>
            <a:ext cx="13167360" cy="325730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Develop the View (just like you would for a Web App)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Package as a View (basically a JAR)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Deploy the View into Ambari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Admins create + configuration view instance(s) and give access to users + groups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Can Deploy </a:t>
            </a:r>
            <a:r>
              <a:rPr lang="en-US" dirty="0"/>
              <a:t>multiple versions and create multiple instances of a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8440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Develop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6259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D</a:t>
            </a:r>
            <a:r>
              <a:rPr lang="en-US" sz="2160" b="1" kern="0" dirty="0" err="1">
                <a:solidFill>
                  <a:sysClr val="window" lastClr="FFFFFF"/>
                </a:solidFill>
                <a:latin typeface="Calibri"/>
              </a:rPr>
              <a:t>eploy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30683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Package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endCxn id="6" idx="1"/>
          </p:cNvCxnSpPr>
          <p:nvPr/>
        </p:nvCxnSpPr>
        <p:spPr>
          <a:xfrm>
            <a:off x="4697968" y="5641351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6883543" y="5647147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9508502" y="4872424"/>
            <a:ext cx="1989104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Create Instance(s)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75786" y="5620172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Choice of Deployment Model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825115"/>
          </a:xfrm>
        </p:spPr>
        <p:txBody>
          <a:bodyPr/>
          <a:lstStyle/>
          <a:p>
            <a:r>
              <a:rPr lang="en-US" dirty="0"/>
              <a:t>For Hadoop Operators:</a:t>
            </a:r>
          </a:p>
          <a:p>
            <a:pPr lvl="1"/>
            <a:r>
              <a:rPr lang="en-US" dirty="0"/>
              <a:t>Deploy Views in an Ambari Server that is managing a Hadoop cluster</a:t>
            </a:r>
          </a:p>
          <a:p>
            <a:r>
              <a:rPr lang="en-US" dirty="0"/>
              <a:t>For Data Workers:</a:t>
            </a:r>
          </a:p>
          <a:p>
            <a:pPr lvl="1"/>
            <a:r>
              <a:rPr lang="en-US" dirty="0"/>
              <a:t>Run Views in a “standalone” Ambari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6793" y="3858396"/>
            <a:ext cx="5971309" cy="3283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grpSp>
        <p:nvGrpSpPr>
          <p:cNvPr id="5" name="Group 4"/>
          <p:cNvGrpSpPr/>
          <p:nvPr/>
        </p:nvGrpSpPr>
        <p:grpSpPr>
          <a:xfrm>
            <a:off x="4202085" y="4483461"/>
            <a:ext cx="1018153" cy="977730"/>
            <a:chOff x="1344722" y="3542334"/>
            <a:chExt cx="848461" cy="814775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7" name="Picture 6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8" name="Rounded Rectangle 7"/>
          <p:cNvSpPr>
            <a:spLocks noChangeAspect="1"/>
          </p:cNvSpPr>
          <p:nvPr/>
        </p:nvSpPr>
        <p:spPr>
          <a:xfrm>
            <a:off x="5749263" y="4483461"/>
            <a:ext cx="3912526" cy="977730"/>
          </a:xfrm>
          <a:prstGeom prst="roundRect">
            <a:avLst>
              <a:gd name="adj" fmla="val 5758"/>
            </a:avLst>
          </a:prstGeom>
          <a:solidFill>
            <a:schemeClr val="accent1"/>
          </a:solidFill>
          <a:ln w="28575" cmpd="sng"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0486" algn="ctr"/>
            <a:r>
              <a:rPr lang="en-US" sz="1920" b="1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</a:p>
          <a:p>
            <a:pPr marL="70486" algn="ctr"/>
            <a:r>
              <a:rPr lang="en-US" sz="1440" dirty="0">
                <a:solidFill>
                  <a:srgbClr val="FFFFFF"/>
                </a:solidFill>
                <a:latin typeface="Calibri"/>
                <a:cs typeface="Calibri"/>
              </a:rPr>
              <a:t>Store &amp;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276" y="4543034"/>
            <a:ext cx="430324" cy="3220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4199" y="5972534"/>
            <a:ext cx="1018153" cy="977730"/>
            <a:chOff x="1344722" y="3542334"/>
            <a:chExt cx="848461" cy="814775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12" name="Picture 11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620664" y="4671560"/>
            <a:ext cx="692257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4" name="TextBox 13"/>
          <p:cNvSpPr txBox="1"/>
          <p:nvPr/>
        </p:nvSpPr>
        <p:spPr>
          <a:xfrm>
            <a:off x="1761383" y="4070455"/>
            <a:ext cx="1859280" cy="1783295"/>
          </a:xfrm>
          <a:prstGeom prst="rect">
            <a:avLst/>
          </a:prstGeom>
        </p:spPr>
        <p:txBody>
          <a:bodyPr vert="horz" wrap="square" lIns="109728" tIns="54864" rIns="109728" bIns="54864" rtlCol="0">
            <a:noAutofit/>
          </a:bodyPr>
          <a:lstStyle/>
          <a:p>
            <a:pPr defTabSz="548640">
              <a:spcBef>
                <a:spcPct val="20000"/>
              </a:spcBef>
            </a:pPr>
            <a:r>
              <a:rPr lang="en-US" sz="2640" b="1" dirty="0">
                <a:solidFill>
                  <a:srgbClr val="1E1E1E"/>
                </a:solidFill>
              </a:rPr>
              <a:t>Operators </a:t>
            </a:r>
            <a:r>
              <a:rPr lang="en-US" sz="2640" dirty="0">
                <a:solidFill>
                  <a:srgbClr val="1E1E1E"/>
                </a:solidFill>
              </a:rPr>
              <a:t>manage the cluster, </a:t>
            </a:r>
            <a:r>
              <a:rPr lang="en-US" sz="2640" b="1" dirty="0">
                <a:solidFill>
                  <a:srgbClr val="1E1E1E"/>
                </a:solidFill>
              </a:rPr>
              <a:t>may have Views </a:t>
            </a:r>
            <a:r>
              <a:rPr lang="en-US" sz="2640" dirty="0">
                <a:solidFill>
                  <a:srgbClr val="1E1E1E"/>
                </a:solidFill>
              </a:rPr>
              <a:t>deployed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9603599" y="4671560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6" name="TextBox 15"/>
          <p:cNvSpPr txBox="1"/>
          <p:nvPr/>
        </p:nvSpPr>
        <p:spPr>
          <a:xfrm>
            <a:off x="10412705" y="4329628"/>
            <a:ext cx="1903121" cy="2992398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160" b="1" dirty="0">
                <a:solidFill>
                  <a:srgbClr val="1E1E1E"/>
                </a:solidFill>
              </a:rPr>
              <a:t>Data Workers </a:t>
            </a:r>
            <a:r>
              <a:rPr lang="en-US" sz="2160" dirty="0">
                <a:solidFill>
                  <a:srgbClr val="1E1E1E"/>
                </a:solidFill>
              </a:rPr>
              <a:t>use the cluster and use </a:t>
            </a:r>
            <a:r>
              <a:rPr lang="en-US" sz="2640" dirty="0">
                <a:solidFill>
                  <a:srgbClr val="1E1E1E"/>
                </a:solidFill>
              </a:rPr>
              <a:t>a “standalone” Ambari </a:t>
            </a:r>
            <a:r>
              <a:rPr lang="en-US" sz="2160" dirty="0">
                <a:solidFill>
                  <a:srgbClr val="1E1E1E"/>
                </a:solidFill>
              </a:rPr>
              <a:t>Server </a:t>
            </a:r>
            <a:r>
              <a:rPr lang="en-US" sz="2160" b="1" dirty="0">
                <a:solidFill>
                  <a:srgbClr val="1E1E1E"/>
                </a:solidFill>
              </a:rPr>
              <a:t>for Views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9603599" y="6179144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 </a:t>
            </a:r>
          </a:p>
        </p:txBody>
      </p:sp>
      <p:cxnSp>
        <p:nvCxnSpPr>
          <p:cNvPr id="18" name="Straight Connector 17"/>
          <p:cNvCxnSpPr>
            <a:stCxn id="6" idx="3"/>
            <a:endCxn id="8" idx="1"/>
          </p:cNvCxnSpPr>
          <p:nvPr/>
        </p:nvCxnSpPr>
        <p:spPr>
          <a:xfrm>
            <a:off x="5220238" y="4972326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238" y="5121978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0238" y="4809240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794223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9096751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944351" y="5725702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4754985" y="5251524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5" name="Can 24"/>
          <p:cNvSpPr/>
          <p:nvPr/>
        </p:nvSpPr>
        <p:spPr>
          <a:xfrm>
            <a:off x="9315269" y="6810690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More About Apache Ambari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1107839"/>
              </p:ext>
            </p:extLst>
          </p:nvPr>
        </p:nvGraphicFramePr>
        <p:xfrm>
          <a:off x="841375" y="1752600"/>
          <a:ext cx="13166726" cy="539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398"/>
                <a:gridCol w="9272328"/>
              </a:tblGrid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Apache Ambari Project Page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http://ambari.apache.org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Wiki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4"/>
                        </a:rPr>
                        <a:t>https://cwiki.apache.org/confluence/display/AMBARI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JIRA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5"/>
                        </a:rPr>
                        <a:t>https://issues.apache.org/jira/browse/AMBARI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1114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Stacks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6"/>
                        </a:rPr>
                        <a:t>https://cwiki.apache.org/confluence/pages/viewpage.action?pageId=38571133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Blueprints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https://cwiki.apache.org/confluence/display/AMBARI/Blueprints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Views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8"/>
                        </a:rPr>
                        <a:t>https://cwiki.apache.org/confluence/display/AMBARI/Views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Ambari Metrics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 smtClean="0"/>
              <a:t>Built using Hadoop technologies : Phoenix, </a:t>
            </a:r>
            <a:r>
              <a:rPr lang="en-US" dirty="0" err="1" smtClean="0"/>
              <a:t>Hbase</a:t>
            </a:r>
            <a:r>
              <a:rPr lang="en-US" dirty="0" smtClean="0"/>
              <a:t>, ATS, HDFS/Local FS</a:t>
            </a:r>
          </a:p>
          <a:p>
            <a:r>
              <a:rPr lang="en-US" dirty="0" smtClean="0"/>
              <a:t>Three components: Metrics Collector, Metrics Monitors, Grafana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2516824" y="2904804"/>
            <a:ext cx="2034077" cy="15163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5125756" y="554300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5720330" y="2904803"/>
            <a:ext cx="2034077" cy="152455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Metrics Collector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5127825" y="640862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6371608" y="554300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550901" y="3667082"/>
            <a:ext cx="1169429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958116" y="337903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5308636" y="572588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5310705" y="659150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6554488" y="572588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sp>
        <p:nvSpPr>
          <p:cNvPr id="19" name="Rounded Rectangle 18"/>
          <p:cNvSpPr>
            <a:spLocks noChangeAspect="1"/>
          </p:cNvSpPr>
          <p:nvPr/>
        </p:nvSpPr>
        <p:spPr>
          <a:xfrm>
            <a:off x="5491516" y="590876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20" name="Rounded Rectangle 19"/>
          <p:cNvSpPr>
            <a:spLocks noChangeAspect="1"/>
          </p:cNvSpPr>
          <p:nvPr/>
        </p:nvSpPr>
        <p:spPr>
          <a:xfrm>
            <a:off x="5493585" y="677438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Hosts</a:t>
            </a:r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6737368" y="590876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22" name="Elbow Connector 21"/>
          <p:cNvCxnSpPr/>
          <p:nvPr/>
        </p:nvCxnSpPr>
        <p:spPr>
          <a:xfrm rot="5400000" flipH="1" flipV="1">
            <a:off x="5374740" y="5169064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6568977" y="5169063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37422" y="47534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7041980" y="47534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68613" y="3662978"/>
            <a:ext cx="521058" cy="410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456758" y="3396435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 : Introduced with Ambari 2.2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8809060" y="2332345"/>
            <a:ext cx="5548385" cy="3959272"/>
          </a:xfrm>
        </p:spPr>
        <p:txBody>
          <a:bodyPr/>
          <a:lstStyle/>
          <a:p>
            <a:r>
              <a:rPr lang="en-US" dirty="0"/>
              <a:t>System Home, Servers</a:t>
            </a:r>
          </a:p>
          <a:p>
            <a:r>
              <a:rPr lang="en-US" dirty="0"/>
              <a:t>HDFS Home, </a:t>
            </a:r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DataNodes</a:t>
            </a:r>
            <a:endParaRPr lang="en-US" dirty="0"/>
          </a:p>
          <a:p>
            <a:r>
              <a:rPr lang="en-US" dirty="0"/>
              <a:t>YARN Home, Applications, Job History Server</a:t>
            </a:r>
          </a:p>
          <a:p>
            <a:r>
              <a:rPr lang="en-US" dirty="0" err="1"/>
              <a:t>HBase</a:t>
            </a:r>
            <a:r>
              <a:rPr lang="en-US" dirty="0"/>
              <a:t> Home, Performance, </a:t>
            </a:r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9177548" y="1794674"/>
            <a:ext cx="6400800" cy="377026"/>
          </a:xfrm>
        </p:spPr>
        <p:txBody>
          <a:bodyPr/>
          <a:lstStyle/>
          <a:p>
            <a:r>
              <a:rPr lang="en-US" dirty="0" smtClean="0"/>
              <a:t>List of Dashboards widgets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1150954"/>
            <a:ext cx="8543499" cy="63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5" y="272955"/>
            <a:ext cx="6878472" cy="7042245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72" y="425435"/>
            <a:ext cx="6529881" cy="3212869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01" y="3794078"/>
            <a:ext cx="6497653" cy="3521122"/>
          </a:xfrm>
        </p:spPr>
      </p:pic>
    </p:spTree>
    <p:extLst>
      <p:ext uri="{BB962C8B-B14F-4D97-AF65-F5344CB8AC3E}">
        <p14:creationId xmlns:p14="http://schemas.microsoft.com/office/powerpoint/2010/main" val="14865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Custom 13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B8640"/>
      </a:hlink>
      <a:folHlink>
        <a:srgbClr val="3B86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6309</TotalTime>
  <Words>2007</Words>
  <Application>Microsoft Macintosh PowerPoint</Application>
  <PresentationFormat>Custom</PresentationFormat>
  <Paragraphs>475</Paragraphs>
  <Slides>49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Hortonworks Presentation Template</vt:lpstr>
      <vt:lpstr>Apache Ambari Overview</vt:lpstr>
      <vt:lpstr>Agenda</vt:lpstr>
      <vt:lpstr>What is Apache Ambari?</vt:lpstr>
      <vt:lpstr>Ambari Recent Releases</vt:lpstr>
      <vt:lpstr>Ambari Metrics</vt:lpstr>
      <vt:lpstr>Ambari Metrics</vt:lpstr>
      <vt:lpstr>Ambari Metrics : Introduced with Ambari 2.2</vt:lpstr>
      <vt:lpstr>PowerPoint Presentation</vt:lpstr>
      <vt:lpstr>Ambari Alerts</vt:lpstr>
      <vt:lpstr>Full Visibility into Cluster Health</vt:lpstr>
      <vt:lpstr>Customizing Alerts</vt:lpstr>
      <vt:lpstr>Configuring the Check Count</vt:lpstr>
      <vt:lpstr>Ambari Alerting System</vt:lpstr>
      <vt:lpstr>Ambari Blueprints</vt:lpstr>
      <vt:lpstr>Ambari Blueprints</vt:lpstr>
      <vt:lpstr>Blueprints API</vt:lpstr>
      <vt:lpstr>Example: Single-Node Cluster</vt:lpstr>
      <vt:lpstr>Security Setup</vt:lpstr>
      <vt:lpstr>Authentication</vt:lpstr>
      <vt:lpstr>Kerberos</vt:lpstr>
      <vt:lpstr>Automated Kerberos Security Setup</vt:lpstr>
      <vt:lpstr>Role-Based Access Control (RBAC)</vt:lpstr>
      <vt:lpstr>Role-Based Access Control</vt:lpstr>
      <vt:lpstr>Managing Cluster Roles</vt:lpstr>
      <vt:lpstr>Managing Cluster Roles</vt:lpstr>
      <vt:lpstr>Automated Cluster Upgrade</vt:lpstr>
      <vt:lpstr>Automated Upgrade: Rolling or Express Choice</vt:lpstr>
      <vt:lpstr>Register New Version</vt:lpstr>
      <vt:lpstr>Upgrade Choice: Rolling or Express</vt:lpstr>
      <vt:lpstr>Upgrade Choice: Rolling or Express</vt:lpstr>
      <vt:lpstr>Wizard Driven Experience</vt:lpstr>
      <vt:lpstr>Rolling Upgrade – Success!</vt:lpstr>
      <vt:lpstr>Ambari Extensibility</vt:lpstr>
      <vt:lpstr>Anatomy of Ambari Extension Points</vt:lpstr>
      <vt:lpstr>Ambari Stacks</vt:lpstr>
      <vt:lpstr>Ambari Stacks</vt:lpstr>
      <vt:lpstr>Stack Mechanics</vt:lpstr>
      <vt:lpstr>Smart Configurations using theme.json</vt:lpstr>
      <vt:lpstr>Ambari Views</vt:lpstr>
      <vt:lpstr>Views Framework vs. Views</vt:lpstr>
      <vt:lpstr>Files View</vt:lpstr>
      <vt:lpstr>Hive 2.0 View</vt:lpstr>
      <vt:lpstr>Hive 2.0 : Visual Explain Feature </vt:lpstr>
      <vt:lpstr>Some More Views</vt:lpstr>
      <vt:lpstr>View Components</vt:lpstr>
      <vt:lpstr>View Delivery</vt:lpstr>
      <vt:lpstr>Choice of Deployment Model</vt:lpstr>
      <vt:lpstr>Learn More About Apache Ambari</vt:lpstr>
      <vt:lpstr>Thank You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Ambari</dc:title>
  <dc:subject/>
  <dc:creator/>
  <cp:keywords/>
  <dc:description/>
  <cp:lastModifiedBy>Pallav Kulshreshtha</cp:lastModifiedBy>
  <cp:revision>1750</cp:revision>
  <cp:lastPrinted>2016-09-14T02:25:25Z</cp:lastPrinted>
  <dcterms:created xsi:type="dcterms:W3CDTF">2016-03-01T16:53:27Z</dcterms:created>
  <dcterms:modified xsi:type="dcterms:W3CDTF">2017-04-13T12:17:52Z</dcterms:modified>
  <cp:category/>
</cp:coreProperties>
</file>